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58" r:id="rId4"/>
    <p:sldId id="274" r:id="rId5"/>
    <p:sldId id="323" r:id="rId6"/>
    <p:sldId id="275" r:id="rId7"/>
    <p:sldId id="276" r:id="rId8"/>
    <p:sldId id="278" r:id="rId9"/>
    <p:sldId id="273" r:id="rId10"/>
    <p:sldId id="322" r:id="rId11"/>
    <p:sldId id="259" r:id="rId12"/>
    <p:sldId id="260" r:id="rId13"/>
    <p:sldId id="261" r:id="rId14"/>
    <p:sldId id="262" r:id="rId15"/>
    <p:sldId id="324" r:id="rId16"/>
    <p:sldId id="263" r:id="rId17"/>
    <p:sldId id="279" r:id="rId18"/>
    <p:sldId id="264" r:id="rId19"/>
    <p:sldId id="265" r:id="rId20"/>
    <p:sldId id="325" r:id="rId21"/>
    <p:sldId id="266" r:id="rId22"/>
    <p:sldId id="280" r:id="rId23"/>
    <p:sldId id="326" r:id="rId24"/>
    <p:sldId id="267" r:id="rId25"/>
    <p:sldId id="327" r:id="rId26"/>
    <p:sldId id="328" r:id="rId27"/>
    <p:sldId id="268" r:id="rId28"/>
    <p:sldId id="269" r:id="rId29"/>
    <p:sldId id="270" r:id="rId30"/>
    <p:sldId id="329" r:id="rId31"/>
    <p:sldId id="271" r:id="rId32"/>
    <p:sldId id="330" r:id="rId33"/>
    <p:sldId id="331" r:id="rId34"/>
    <p:sldId id="272" r:id="rId35"/>
    <p:sldId id="332" r:id="rId36"/>
    <p:sldId id="333" r:id="rId37"/>
    <p:sldId id="334" r:id="rId38"/>
    <p:sldId id="281" r:id="rId39"/>
    <p:sldId id="282" r:id="rId40"/>
    <p:sldId id="283" r:id="rId41"/>
    <p:sldId id="335" r:id="rId42"/>
    <p:sldId id="284" r:id="rId43"/>
    <p:sldId id="336" r:id="rId44"/>
    <p:sldId id="285" r:id="rId45"/>
    <p:sldId id="337" r:id="rId46"/>
    <p:sldId id="286" r:id="rId47"/>
    <p:sldId id="306" r:id="rId48"/>
    <p:sldId id="338" r:id="rId49"/>
    <p:sldId id="287" r:id="rId50"/>
    <p:sldId id="288" r:id="rId51"/>
    <p:sldId id="289" r:id="rId52"/>
    <p:sldId id="290" r:id="rId53"/>
    <p:sldId id="307" r:id="rId54"/>
    <p:sldId id="291" r:id="rId55"/>
    <p:sldId id="308" r:id="rId56"/>
    <p:sldId id="292" r:id="rId57"/>
    <p:sldId id="309" r:id="rId58"/>
    <p:sldId id="293" r:id="rId59"/>
    <p:sldId id="310" r:id="rId60"/>
    <p:sldId id="311" r:id="rId61"/>
    <p:sldId id="339" r:id="rId62"/>
    <p:sldId id="294" r:id="rId63"/>
    <p:sldId id="295" r:id="rId64"/>
    <p:sldId id="296" r:id="rId65"/>
    <p:sldId id="312" r:id="rId66"/>
    <p:sldId id="297" r:id="rId67"/>
    <p:sldId id="340" r:id="rId68"/>
    <p:sldId id="298" r:id="rId69"/>
    <p:sldId id="299" r:id="rId70"/>
    <p:sldId id="341" r:id="rId71"/>
    <p:sldId id="342" r:id="rId72"/>
    <p:sldId id="300" r:id="rId73"/>
    <p:sldId id="343" r:id="rId74"/>
    <p:sldId id="344" r:id="rId75"/>
    <p:sldId id="301" r:id="rId76"/>
    <p:sldId id="302" r:id="rId77"/>
    <p:sldId id="303" r:id="rId78"/>
    <p:sldId id="304" r:id="rId79"/>
    <p:sldId id="305" r:id="rId80"/>
    <p:sldId id="313" r:id="rId81"/>
    <p:sldId id="257" r:id="rId82"/>
    <p:sldId id="314" r:id="rId83"/>
    <p:sldId id="316" r:id="rId84"/>
    <p:sldId id="315" r:id="rId85"/>
    <p:sldId id="317" r:id="rId86"/>
    <p:sldId id="318" r:id="rId87"/>
    <p:sldId id="319" r:id="rId88"/>
    <p:sldId id="320" r:id="rId89"/>
    <p:sldId id="321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F84DAB4-F6FC-F04F-BE96-707C660ECF7B}">
          <p14:sldIdLst>
            <p14:sldId id="256"/>
          </p14:sldIdLst>
        </p14:section>
        <p14:section name="Digestion" id="{DBF82631-46F2-384B-9F47-1FDCA81990D7}">
          <p14:sldIdLst>
            <p14:sldId id="277"/>
            <p14:sldId id="258"/>
            <p14:sldId id="274"/>
            <p14:sldId id="323"/>
            <p14:sldId id="275"/>
            <p14:sldId id="276"/>
            <p14:sldId id="278"/>
            <p14:sldId id="273"/>
            <p14:sldId id="322"/>
            <p14:sldId id="259"/>
            <p14:sldId id="260"/>
            <p14:sldId id="261"/>
            <p14:sldId id="262"/>
            <p14:sldId id="324"/>
            <p14:sldId id="263"/>
            <p14:sldId id="279"/>
            <p14:sldId id="264"/>
            <p14:sldId id="265"/>
            <p14:sldId id="325"/>
            <p14:sldId id="266"/>
            <p14:sldId id="280"/>
            <p14:sldId id="326"/>
            <p14:sldId id="267"/>
            <p14:sldId id="327"/>
            <p14:sldId id="328"/>
            <p14:sldId id="268"/>
            <p14:sldId id="269"/>
            <p14:sldId id="270"/>
            <p14:sldId id="329"/>
            <p14:sldId id="271"/>
            <p14:sldId id="330"/>
            <p14:sldId id="331"/>
            <p14:sldId id="272"/>
            <p14:sldId id="332"/>
            <p14:sldId id="333"/>
            <p14:sldId id="334"/>
            <p14:sldId id="281"/>
            <p14:sldId id="282"/>
            <p14:sldId id="283"/>
            <p14:sldId id="335"/>
            <p14:sldId id="284"/>
            <p14:sldId id="336"/>
            <p14:sldId id="285"/>
            <p14:sldId id="337"/>
            <p14:sldId id="286"/>
            <p14:sldId id="306"/>
            <p14:sldId id="338"/>
            <p14:sldId id="287"/>
            <p14:sldId id="288"/>
            <p14:sldId id="289"/>
            <p14:sldId id="290"/>
            <p14:sldId id="307"/>
            <p14:sldId id="291"/>
            <p14:sldId id="308"/>
            <p14:sldId id="292"/>
            <p14:sldId id="309"/>
            <p14:sldId id="293"/>
            <p14:sldId id="310"/>
            <p14:sldId id="311"/>
            <p14:sldId id="339"/>
            <p14:sldId id="294"/>
            <p14:sldId id="295"/>
            <p14:sldId id="296"/>
            <p14:sldId id="312"/>
            <p14:sldId id="297"/>
            <p14:sldId id="340"/>
            <p14:sldId id="298"/>
            <p14:sldId id="299"/>
            <p14:sldId id="341"/>
            <p14:sldId id="342"/>
            <p14:sldId id="300"/>
            <p14:sldId id="343"/>
            <p14:sldId id="344"/>
            <p14:sldId id="301"/>
            <p14:sldId id="302"/>
            <p14:sldId id="303"/>
            <p14:sldId id="304"/>
            <p14:sldId id="305"/>
            <p14:sldId id="313"/>
            <p14:sldId id="257"/>
            <p14:sldId id="314"/>
            <p14:sldId id="316"/>
            <p14:sldId id="315"/>
            <p14:sldId id="317"/>
            <p14:sldId id="318"/>
            <p14:sldId id="319"/>
            <p14:sldId id="320"/>
            <p14:sldId id="321"/>
          </p14:sldIdLst>
        </p14:section>
        <p14:section name="Acid and Base" id="{8AD0C602-29A2-B54F-9932-4ED6FC64864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FED1"/>
    <a:srgbClr val="F9FB88"/>
    <a:srgbClr val="0ABEFF"/>
    <a:srgbClr val="624CAB"/>
    <a:srgbClr val="B8336A"/>
    <a:srgbClr val="1C7C54"/>
    <a:srgbClr val="BA5A31"/>
    <a:srgbClr val="F8FB74"/>
    <a:srgbClr val="F8FA61"/>
    <a:srgbClr val="BA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54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0"/>
            <a:ext cx="5887452" cy="251219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 marL="457200" indent="-457200"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Colored Lev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 marL="457200" indent="-457200"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624CAB"/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B8336A"/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1C7C54"/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 b="0" i="0">
                <a:solidFill>
                  <a:srgbClr val="BA5A31"/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Green Heading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72FED1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72FED1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Yellow Heading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F9FB88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rgbClr val="BAB5B5"/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F9FB88"/>
                </a:solidFill>
                <a:latin typeface="Comic Sans MS" panose="030F0902030302020204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 b="0" i="0">
                <a:solidFill>
                  <a:srgbClr val="0ABEFF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 b="0" i="0">
                <a:solidFill>
                  <a:schemeClr val="bg2">
                    <a:lumMod val="75000"/>
                  </a:schemeClr>
                </a:solidFill>
                <a:latin typeface="Comic Sans MS" panose="030F0902030302020204" pitchFamily="66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9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B0F0"/>
          </a:solidFill>
          <a:latin typeface="Comic Sans MS" panose="030F0902030302020204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>
              <a:lumMod val="75000"/>
            </a:schemeClr>
          </a:solidFill>
          <a:latin typeface="Comic Sans MS" panose="030F09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4DCC-E63B-864C-BAB5-1F1E602A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63" y="1302026"/>
            <a:ext cx="6288331" cy="2512195"/>
          </a:xfrm>
        </p:spPr>
        <p:txBody>
          <a:bodyPr>
            <a:normAutofit fontScale="90000"/>
          </a:bodyPr>
          <a:lstStyle/>
          <a:p>
            <a:r>
              <a:rPr lang="en-US" dirty="0"/>
              <a:t>ANT 3120</a:t>
            </a:r>
            <a:br>
              <a:rPr lang="en-US" dirty="0"/>
            </a:br>
            <a:r>
              <a:rPr lang="en-US" dirty="0"/>
              <a:t>Physiology Exam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83A6A-0974-C74A-BE02-0DE4FBD0C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0" y="4048784"/>
            <a:ext cx="7867135" cy="779646"/>
          </a:xfrm>
        </p:spPr>
        <p:txBody>
          <a:bodyPr/>
          <a:lstStyle/>
          <a:p>
            <a:r>
              <a:rPr lang="en-US" dirty="0"/>
              <a:t>Combined Notes</a:t>
            </a:r>
            <a:br>
              <a:rPr lang="en-US" dirty="0"/>
            </a:br>
            <a:r>
              <a:rPr lang="en-US" dirty="0"/>
              <a:t>14APR2022</a:t>
            </a:r>
          </a:p>
        </p:txBody>
      </p:sp>
    </p:spTree>
    <p:extLst>
      <p:ext uri="{BB962C8B-B14F-4D97-AF65-F5344CB8AC3E}">
        <p14:creationId xmlns:p14="http://schemas.microsoft.com/office/powerpoint/2010/main" val="376566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28095-7325-430E-F0D9-62AE6AFA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02"/>
            <a:ext cx="12192000" cy="61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Regulation of the Digestive System - </a:t>
            </a:r>
            <a:r>
              <a:rPr lang="en-US" dirty="0" err="1">
                <a:solidFill>
                  <a:srgbClr val="72FED1"/>
                </a:solidFill>
              </a:rPr>
              <a:t>Paracrines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Somatostatin = secreted by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 = Inhibits gastric acid secretion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Stimulation of Release = decreased gastric pH</a:t>
            </a:r>
          </a:p>
          <a:p>
            <a:pPr>
              <a:lnSpc>
                <a:spcPct val="100000"/>
              </a:lnSpc>
            </a:pPr>
            <a:r>
              <a:rPr lang="en-US" dirty="0"/>
              <a:t>Histamine = secreted by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 = Stimulates gastric acid secretion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Stimulation of Release = Parasympathetics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0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Mastication / Chewing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Deglutition / Swallowing</a:t>
            </a:r>
          </a:p>
          <a:p>
            <a:pPr algn="ctr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3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2031101"/>
            <a:ext cx="6412852" cy="47374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Function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Reduces size of food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Mixes food with saliva to form bolus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Semi-solid mass that is swallowed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Mastication / Chewing</a:t>
            </a:r>
          </a:p>
        </p:txBody>
      </p:sp>
      <p:pic>
        <p:nvPicPr>
          <p:cNvPr id="5" name="Picture 10" descr="mg_6402_chewing_qat">
            <a:extLst>
              <a:ext uri="{FF2B5EF4-FFF2-40B4-BE49-F238E27FC236}">
                <a16:creationId xmlns:a16="http://schemas.microsoft.com/office/drawing/2014/main" id="{2568F2A7-72A2-5BE8-C54E-761C35B0ED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340" y="980956"/>
            <a:ext cx="4259135" cy="284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nion_news1216">
            <a:extLst>
              <a:ext uri="{FF2B5EF4-FFF2-40B4-BE49-F238E27FC236}">
                <a16:creationId xmlns:a16="http://schemas.microsoft.com/office/drawing/2014/main" id="{751A75AD-EC68-9613-195D-CB2FD61EE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080" y="3822597"/>
            <a:ext cx="3788615" cy="302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254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Deglutition / Swallowing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Divided into 3 Phases</a:t>
            </a:r>
          </a:p>
          <a:p>
            <a:pPr>
              <a:lnSpc>
                <a:spcPct val="100000"/>
              </a:lnSpc>
            </a:pPr>
            <a:r>
              <a:rPr lang="en-US" dirty="0"/>
              <a:t>Oral Phase ( voluntary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Tongue pushes bolus to back of throat ( oropharynx )</a:t>
            </a:r>
          </a:p>
          <a:p>
            <a:pPr>
              <a:lnSpc>
                <a:spcPct val="100000"/>
              </a:lnSpc>
            </a:pPr>
            <a:r>
              <a:rPr lang="en-US" dirty="0"/>
              <a:t>Pharyngeal Phase ( involuntary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Initiated by bolus in oropharynx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activation of swallowing center in medulla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Motor output from swallowing center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soft palate to pull upward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Keeps bolus from entering nasopharynx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epiglottis to cover the glottis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Keeps bolus from entering the larynx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Causes upper esophageal sphincter ( UES ) to relax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Bolus passes from laryngopharynx to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Breathing is inhibited during the pharyngeal phase</a:t>
            </a:r>
          </a:p>
          <a:p>
            <a:pPr>
              <a:lnSpc>
                <a:spcPct val="100000"/>
              </a:lnSpc>
            </a:pPr>
            <a:r>
              <a:rPr lang="en-US" dirty="0"/>
              <a:t>Esophageal Phase ( involuntary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Initiated by bolus in the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Once bolus passes into esophagus , UES closes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Prevents reflux of bolus into pharynx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Bolus travels the length of the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Bolus enters stomach by passing through lower esophageal sphincter</a:t>
            </a:r>
          </a:p>
        </p:txBody>
      </p:sp>
    </p:spTree>
    <p:extLst>
      <p:ext uri="{BB962C8B-B14F-4D97-AF65-F5344CB8AC3E}">
        <p14:creationId xmlns:p14="http://schemas.microsoft.com/office/powerpoint/2010/main" val="333567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72570-419A-E6B5-3034-BAB62563A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50"/>
            <a:ext cx="12192000" cy="6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8" y="0"/>
            <a:ext cx="11966713" cy="756442"/>
          </a:xfrm>
        </p:spPr>
        <p:txBody>
          <a:bodyPr/>
          <a:lstStyle/>
          <a:p>
            <a:pPr algn="ctr"/>
            <a:r>
              <a:rPr lang="en-US" dirty="0"/>
              <a:t>Oral and Pharyngeal Phases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2530D-267E-C887-F753-FF290F87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9" y="845895"/>
            <a:ext cx="11326152" cy="60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2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8" y="0"/>
            <a:ext cx="11966713" cy="756442"/>
          </a:xfrm>
        </p:spPr>
        <p:txBody>
          <a:bodyPr/>
          <a:lstStyle/>
          <a:p>
            <a:pPr algn="ctr"/>
            <a:r>
              <a:rPr lang="en-US" dirty="0"/>
              <a:t>Oral and Pharyngeal Phases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ECC7F-B9FD-55F5-1ADA-20240E50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384"/>
            <a:ext cx="12192000" cy="54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43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Esophageal 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FB1CF-8DCC-6970-1A8D-0DB3B6C4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25" y="923270"/>
            <a:ext cx="10836350" cy="59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53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9" y="964096"/>
            <a:ext cx="12082671" cy="58044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Wavelike contractions of the digestive tract that propel contents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Circular layer contracts behind and relaxes in front of contents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Longitudinal layer relaxes behind and contracts in front of contents</a:t>
            </a:r>
          </a:p>
          <a:p>
            <a:pPr>
              <a:lnSpc>
                <a:spcPct val="100000"/>
              </a:lnSpc>
            </a:pPr>
            <a:r>
              <a:rPr lang="en-US" dirty="0"/>
              <a:t>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Series of contractions and relaxations of circular layer that mix the contents</a:t>
            </a:r>
          </a:p>
          <a:p>
            <a:pPr>
              <a:lnSpc>
                <a:spcPct val="100000"/>
              </a:lnSpc>
            </a:pPr>
            <a:r>
              <a:rPr lang="en-US" dirty="0"/>
              <a:t>Sphincters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Ring of smooth muscle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Exception is UES and external anal sphincter , are a ring of skeletal muscle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Exhibit sustained contractility , which keeps them closed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When relaxed , allows for the passage of digestive tract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Sphincters are relaxed by 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Sphincter tone influences motility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Higher tone decreases motility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Lower tone increases motility</a:t>
            </a:r>
          </a:p>
        </p:txBody>
      </p:sp>
    </p:spTree>
    <p:extLst>
      <p:ext uri="{BB962C8B-B14F-4D97-AF65-F5344CB8AC3E}">
        <p14:creationId xmlns:p14="http://schemas.microsoft.com/office/powerpoint/2010/main" val="222575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Five Major Processes of the Digestive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9" y="964096"/>
            <a:ext cx="12082671" cy="58044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Ingestion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Mastication ( chewing ) of food and deglutition ( swallowing )</a:t>
            </a:r>
          </a:p>
          <a:p>
            <a:pPr>
              <a:lnSpc>
                <a:spcPct val="100000"/>
              </a:lnSpc>
            </a:pPr>
            <a:r>
              <a:rPr lang="en-US" dirty="0"/>
              <a:t>Motility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Propelling of contents through the digestive tract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Mixing of contents within the digestive tract</a:t>
            </a:r>
          </a:p>
          <a:p>
            <a:pPr>
              <a:lnSpc>
                <a:spcPct val="100000"/>
              </a:lnSpc>
            </a:pPr>
            <a:r>
              <a:rPr lang="en-US" dirty="0"/>
              <a:t>Digestion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Break down of food into their simplest forms ( nutrients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Physical break down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Mastication / Chewing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Chemical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Break down of large molecules into small molecules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Carbohydrates into monosaccharides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Proteins into tripeptides , dipeptides , and amino acids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Lipids into fatty acids , monoglycerides , and cholesterol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Done by specific digestive secretions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Some foods are ingested in forms that do not require digestion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Already in their simplest forms ( </a:t>
            </a:r>
            <a:r>
              <a:rPr lang="en-US" dirty="0" err="1"/>
              <a:t>eg</a:t>
            </a:r>
            <a:r>
              <a:rPr lang="en-US" dirty="0"/>
              <a:t> , vitamins , minerals , simple sugars , water )</a:t>
            </a:r>
          </a:p>
          <a:p>
            <a:pPr>
              <a:lnSpc>
                <a:spcPct val="100000"/>
              </a:lnSpc>
            </a:pPr>
            <a:r>
              <a:rPr lang="en-US" dirty="0"/>
              <a:t>Absorption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Transport of nutrients to the circulatory system ( blood and lymph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Allows nutrients to be utilized by the body</a:t>
            </a:r>
          </a:p>
          <a:p>
            <a:pPr>
              <a:lnSpc>
                <a:spcPct val="100000"/>
              </a:lnSpc>
            </a:pPr>
            <a:r>
              <a:rPr lang="en-US" dirty="0"/>
              <a:t>Elimination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Removal of undigested and unabsorbed material from the body</a:t>
            </a:r>
          </a:p>
        </p:txBody>
      </p:sp>
    </p:spTree>
    <p:extLst>
      <p:ext uri="{BB962C8B-B14F-4D97-AF65-F5344CB8AC3E}">
        <p14:creationId xmlns:p14="http://schemas.microsoft.com/office/powerpoint/2010/main" val="441738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2041B-350C-AF53-1D5D-1CADCD98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93" y="0"/>
            <a:ext cx="10234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F930E-68D5-4CB6-A7D8-F71ED4497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67" y="1196806"/>
            <a:ext cx="11966575" cy="44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3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46091-73EA-651D-A58B-A3C6EEEEC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67" y="1290982"/>
            <a:ext cx="11966575" cy="42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6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3743FF-C61D-8E67-4D78-783AA087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39"/>
            <a:ext cx="12192000" cy="63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Esophageal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Peristalsis propels bolus toward the stomach during esophageal phase of swallowing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Bolus takes approximately 3 to 10 seconds to move through the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Peristalsis causes relaxation of lower esophageal sphincter ( LES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Allows contents of esophagus to empty into the stomach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Should be closed in the absence of esophageal peristalsis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Prevents contents of stomach from refluxing into esophagus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Gastroesophageal Reflux Disease ( GERD )</a:t>
            </a:r>
          </a:p>
        </p:txBody>
      </p:sp>
    </p:spTree>
    <p:extLst>
      <p:ext uri="{BB962C8B-B14F-4D97-AF65-F5344CB8AC3E}">
        <p14:creationId xmlns:p14="http://schemas.microsoft.com/office/powerpoint/2010/main" val="3664250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C4003-85BC-F744-BE75-74C317AF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9"/>
            <a:ext cx="12192000" cy="68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5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994AB-7B86-3A08-931F-2E81B064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57"/>
            <a:ext cx="12192000" cy="62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0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7561921" cy="57945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Main function is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Mixes bolus with gastric juices to form chyme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41E38-83C0-6161-7934-D249F02FA0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6998" y="2059289"/>
            <a:ext cx="10258004" cy="4798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Motility</a:t>
            </a:r>
          </a:p>
        </p:txBody>
      </p:sp>
    </p:spTree>
    <p:extLst>
      <p:ext uri="{BB962C8B-B14F-4D97-AF65-F5344CB8AC3E}">
        <p14:creationId xmlns:p14="http://schemas.microsoft.com/office/powerpoint/2010/main" val="381057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Gastric emptying via 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Each peristaltic wave empties approximately 1% of stomach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Approximately three peristaltic waves per minute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Causes opening of pyloric sphincter , so contents empty into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Takes approximately 2 to 3 hours to empty a “normal” sized meal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Rate of emptying dependent on contents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Carbohydrates empty the fastest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Lipids empty the slowest</a:t>
            </a:r>
          </a:p>
        </p:txBody>
      </p:sp>
    </p:spTree>
    <p:extLst>
      <p:ext uri="{BB962C8B-B14F-4D97-AF65-F5344CB8AC3E}">
        <p14:creationId xmlns:p14="http://schemas.microsoft.com/office/powerpoint/2010/main" val="207224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Motility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0132D0-64DC-EA0B-2BCA-F354CCA6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210" y="1079295"/>
            <a:ext cx="7028790" cy="568925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Stimulation of gastric emptying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Increased volume of contents in stomach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Increased fluidity of chyme in stomach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Inhibition of gastric emptying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Decreased fluidity of chyme in stomach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Lipids in duodenum ( most potent inhibitor )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Mediated by cholecystokinin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Digestion and absorption of lipids in small intestine is slow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Gives small intestine more time to digest and absorb lipid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 Chyme below pH 2.0 in duodenum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Mediated by secretin and cholecystokinin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Gives small intestine more time to neutralize acid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 Hypertonic or hypotonic contents in duodenum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 Gives duodenum more time to make chyme isotonic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33BE6E-895F-3CB5-D8AD-250BA694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295"/>
            <a:ext cx="5163210" cy="54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Five Major Processes of the Digestive System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94DBEEB-2DB8-39C0-E356-2613DE40CD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9" y="864704"/>
            <a:ext cx="9178921" cy="59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64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91062-A372-3BFC-7ABB-6AC706FE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58"/>
            <a:ext cx="12192000" cy="65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7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Segmentation /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Most prevalent movement of the small intestines</a:t>
            </a:r>
          </a:p>
          <a:p>
            <a:pPr>
              <a:lnSpc>
                <a:spcPct val="100000"/>
              </a:lnSpc>
            </a:pPr>
            <a:r>
              <a:rPr lang="en-US" dirty="0"/>
              <a:t>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Takes approximately 4 to 6 hours for chyme to move through small intestine</a:t>
            </a:r>
          </a:p>
          <a:p>
            <a:pPr>
              <a:lnSpc>
                <a:spcPct val="100000"/>
              </a:lnSpc>
            </a:pPr>
            <a:r>
              <a:rPr lang="en-US" dirty="0"/>
              <a:t>Stimulation of Motility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Distension ( by presence of emptied chyme from stomach ) of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Hypertonic or hypotonic chyme in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Low pH of chyme in duodenum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Protein digested contents in the duodenum</a:t>
            </a:r>
          </a:p>
        </p:txBody>
      </p:sp>
    </p:spTree>
    <p:extLst>
      <p:ext uri="{BB962C8B-B14F-4D97-AF65-F5344CB8AC3E}">
        <p14:creationId xmlns:p14="http://schemas.microsoft.com/office/powerpoint/2010/main" val="626438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176730-B33E-AE40-5C1F-3409F85B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67"/>
            <a:ext cx="12192000" cy="63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6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85F59-4610-4B5D-046C-B1CD6FB5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86" y="0"/>
            <a:ext cx="11377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5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Large Intestine Motility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Haustration / Mixing of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Aids in formation of feces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Water , undigested material , mucous , flora ( 30% of dry weight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Brown due to bile pigments ( </a:t>
            </a:r>
            <a:r>
              <a:rPr lang="en-US" dirty="0" err="1"/>
              <a:t>ie</a:t>
            </a:r>
            <a:r>
              <a:rPr lang="en-US" dirty="0"/>
              <a:t> , bilirubin )</a:t>
            </a:r>
          </a:p>
          <a:p>
            <a:pPr>
              <a:lnSpc>
                <a:spcPct val="100000"/>
              </a:lnSpc>
            </a:pPr>
            <a:r>
              <a:rPr lang="en-US" dirty="0"/>
              <a:t>Peristalsis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Very little peristalsis ( occurs in the ascending colon )</a:t>
            </a:r>
          </a:p>
          <a:p>
            <a:pPr>
              <a:lnSpc>
                <a:spcPct val="100000"/>
              </a:lnSpc>
            </a:pPr>
            <a:r>
              <a:rPr lang="en-US" dirty="0"/>
              <a:t>Mass Movement ( </a:t>
            </a:r>
            <a:r>
              <a:rPr lang="en-US" u="sng" dirty="0"/>
              <a:t>not</a:t>
            </a:r>
            <a:r>
              <a:rPr lang="en-US" dirty="0"/>
              <a:t> peristalsis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Typically occurs a few times per day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Gastric Reflex 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Initiated by distension of stomach when food is present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Activates parasympathetic reflex that stimulates large intestine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Causes mass movement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Very slow compared to the rest of the digestive tract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Normally , 18 to 24 hours for material to pass through large intestine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Slow movement allows for the incubation of flora ( “good” bacteria )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Flora feed off of nutrients left in chyme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Flora produce vitamin K and certain B vitamins</a:t>
            </a:r>
          </a:p>
          <a:p>
            <a:pPr>
              <a:lnSpc>
                <a:spcPct val="100000"/>
              </a:lnSpc>
            </a:pPr>
            <a:r>
              <a:rPr lang="en-US" dirty="0"/>
              <a:t>Elimination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err="1"/>
              <a:t>Rectosphincteric</a:t>
            </a:r>
            <a:r>
              <a:rPr lang="en-US" dirty="0"/>
              <a:t> Reflex 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Initiated by distention of the rectum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Parasympathetics reflexively contract the rectal walls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Parasympathetics reflexively relax the internal anal sphincter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Voluntary relaxation of the external anal sphincter expels feces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Defecation : feces expelled ( not part of </a:t>
            </a:r>
            <a:r>
              <a:rPr lang="en-US" dirty="0" err="1"/>
              <a:t>rectosphincteric</a:t>
            </a:r>
            <a:r>
              <a:rPr lang="en-US" dirty="0"/>
              <a:t> reflex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Voluntary contraction of abdominal muscles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Voluntary relaxation of external anal sphincter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A54F5-B621-9301-B97F-0AAEB924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03"/>
            <a:ext cx="12192000" cy="53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83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E87FA-643F-2EB0-9D52-B0623699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47"/>
            <a:ext cx="12192000" cy="6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10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D9ABC-8078-A047-0EAA-617D5198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" y="0"/>
            <a:ext cx="12026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7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Oral Cavity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Teeth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Mechanically break down food</a:t>
            </a:r>
          </a:p>
          <a:p>
            <a:pPr>
              <a:lnSpc>
                <a:spcPct val="100000"/>
              </a:lnSpc>
            </a:pPr>
            <a:r>
              <a:rPr lang="en-US" dirty="0"/>
              <a:t>Tongue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Mechanically breaks down food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Presses food against the hard palate</a:t>
            </a:r>
          </a:p>
          <a:p>
            <a:pPr>
              <a:lnSpc>
                <a:spcPct val="100000"/>
              </a:lnSpc>
            </a:pPr>
            <a:r>
              <a:rPr lang="en-US" dirty="0"/>
              <a:t>Salivary Glands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Production of saliva ( 1 to 1.5 liters per day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Aqueous component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Organic component</a:t>
            </a:r>
          </a:p>
        </p:txBody>
      </p:sp>
    </p:spTree>
    <p:extLst>
      <p:ext uri="{BB962C8B-B14F-4D97-AF65-F5344CB8AC3E}">
        <p14:creationId xmlns:p14="http://schemas.microsoft.com/office/powerpoint/2010/main" val="335281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Saliva – </a:t>
            </a:r>
            <a:r>
              <a:rPr lang="en-US" dirty="0">
                <a:solidFill>
                  <a:srgbClr val="72FED1"/>
                </a:solidFill>
              </a:rPr>
              <a:t>Aqueous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step in formation is an isotonic filtrate of the plasma</a:t>
            </a:r>
          </a:p>
          <a:p>
            <a:pPr>
              <a:lnSpc>
                <a:spcPct val="100000"/>
              </a:lnSpc>
            </a:pPr>
            <a:r>
              <a:rPr lang="en-US" dirty="0"/>
              <a:t>Final aqueous composition of saliva is hypotonic and alkaline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Aids in neutralizing oral cavity acids</a:t>
            </a:r>
          </a:p>
        </p:txBody>
      </p:sp>
    </p:spTree>
    <p:extLst>
      <p:ext uri="{BB962C8B-B14F-4D97-AF65-F5344CB8AC3E}">
        <p14:creationId xmlns:p14="http://schemas.microsoft.com/office/powerpoint/2010/main" val="225282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Regulation of the Digestive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Processes that regulate motility , digestion , absorption , and elimination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Nervous System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Hormones</a:t>
            </a:r>
          </a:p>
          <a:p>
            <a:pPr algn="ctr">
              <a:lnSpc>
                <a:spcPct val="100000"/>
              </a:lnSpc>
            </a:pPr>
            <a:r>
              <a:rPr lang="en-US" dirty="0" err="1"/>
              <a:t>Paracrines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0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Saliva – </a:t>
            </a:r>
            <a:r>
              <a:rPr lang="en-US" dirty="0">
                <a:solidFill>
                  <a:srgbClr val="72FED1"/>
                </a:solidFill>
              </a:rPr>
              <a:t>Organic Component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Salivary Amylase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Begins the chemical digestion of starch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Inactivated by low pH of the stomach</a:t>
            </a:r>
          </a:p>
          <a:p>
            <a:pPr>
              <a:lnSpc>
                <a:spcPct val="100000"/>
              </a:lnSpc>
            </a:pPr>
            <a:r>
              <a:rPr lang="en-US" dirty="0"/>
              <a:t>Lingual Lipase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Digests triglycerides in emulsified fats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( </a:t>
            </a:r>
            <a:r>
              <a:rPr lang="en-US" dirty="0" err="1"/>
              <a:t>eg</a:t>
            </a:r>
            <a:r>
              <a:rPr lang="en-US" dirty="0"/>
              <a:t> , fats in creams , egg yolks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Continuous to work in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Minor role of lipid digestion in adults</a:t>
            </a:r>
          </a:p>
          <a:p>
            <a:pPr>
              <a:lnSpc>
                <a:spcPct val="100000"/>
              </a:lnSpc>
            </a:pPr>
            <a:r>
              <a:rPr lang="en-US" dirty="0"/>
              <a:t>Mucus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Lubricates mouth and esophagus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Softens food to help form a bolus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Antibacterials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 Antibodies ( IgA ) and lysozyme</a:t>
            </a:r>
          </a:p>
        </p:txBody>
      </p:sp>
    </p:spTree>
    <p:extLst>
      <p:ext uri="{BB962C8B-B14F-4D97-AF65-F5344CB8AC3E}">
        <p14:creationId xmlns:p14="http://schemas.microsoft.com/office/powerpoint/2010/main" val="1165517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6E5CB-F740-4A5D-F451-00BD8971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3" y="0"/>
            <a:ext cx="1166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85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Regulation of Saliva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Parasympathetic Nervous System ( main influence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aqueous and enzyme secretions</a:t>
            </a:r>
          </a:p>
          <a:p>
            <a:pPr>
              <a:lnSpc>
                <a:spcPct val="100000"/>
              </a:lnSpc>
            </a:pPr>
            <a:r>
              <a:rPr lang="en-US" dirty="0"/>
              <a:t>Sympathetic Nervous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mucous secretion</a:t>
            </a:r>
          </a:p>
          <a:p>
            <a:pPr>
              <a:lnSpc>
                <a:spcPct val="100000"/>
              </a:lnSpc>
            </a:pPr>
            <a:r>
              <a:rPr lang="en-US" dirty="0"/>
              <a:t>Stimulation of Release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Sight and smell of food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Presence of anything in the mouth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Nausea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GERD</a:t>
            </a:r>
          </a:p>
          <a:p>
            <a:pPr>
              <a:lnSpc>
                <a:spcPct val="100000"/>
              </a:lnSpc>
            </a:pPr>
            <a:r>
              <a:rPr lang="en-US" dirty="0"/>
              <a:t>Inhibition of Release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Dehydration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Sleep</a:t>
            </a:r>
          </a:p>
        </p:txBody>
      </p:sp>
    </p:spTree>
    <p:extLst>
      <p:ext uri="{BB962C8B-B14F-4D97-AF65-F5344CB8AC3E}">
        <p14:creationId xmlns:p14="http://schemas.microsoft.com/office/powerpoint/2010/main" val="1914228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E314D-F4B9-6A0A-792A-487080A5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854"/>
            <a:ext cx="12192000" cy="58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1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Very little digestion occurs in the stomach</a:t>
            </a:r>
          </a:p>
        </p:txBody>
      </p:sp>
    </p:spTree>
    <p:extLst>
      <p:ext uri="{BB962C8B-B14F-4D97-AF65-F5344CB8AC3E}">
        <p14:creationId xmlns:p14="http://schemas.microsoft.com/office/powerpoint/2010/main" val="1673299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F8147-7B78-27B1-6921-373F8F4A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– </a:t>
            </a:r>
            <a:r>
              <a:rPr lang="en-US" dirty="0">
                <a:solidFill>
                  <a:srgbClr val="72FED1"/>
                </a:solidFill>
              </a:rPr>
              <a:t>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Pepsin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Protease ( enzyme that digests protein ) released by chief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Produced in its inactive form ( pepsinogen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Activated when pH is below 3.0</a:t>
            </a:r>
          </a:p>
          <a:p>
            <a:pPr>
              <a:lnSpc>
                <a:spcPct val="100000"/>
              </a:lnSpc>
            </a:pPr>
            <a:r>
              <a:rPr lang="en-US" dirty="0"/>
              <a:t>Gastric Lipase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chief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Digests triglycerides in emulsified fats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Minor role of lipid digestion in adults</a:t>
            </a:r>
          </a:p>
          <a:p>
            <a:pPr>
              <a:lnSpc>
                <a:spcPct val="100000"/>
              </a:lnSpc>
            </a:pPr>
            <a:r>
              <a:rPr lang="en-US" dirty="0"/>
              <a:t>Intrinsic Factor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parietal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Necessary for proper vitamin B</a:t>
            </a:r>
            <a:r>
              <a:rPr lang="en-US" baseline="-25000" dirty="0"/>
              <a:t>12</a:t>
            </a:r>
            <a:r>
              <a:rPr lang="en-US" dirty="0"/>
              <a:t> absorption in the small intestine</a:t>
            </a:r>
          </a:p>
          <a:p>
            <a:pPr>
              <a:lnSpc>
                <a:spcPct val="100000"/>
              </a:lnSpc>
            </a:pPr>
            <a:r>
              <a:rPr lang="en-US" dirty="0"/>
              <a:t>Mucous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Protects stomach from gastric acid and enzymes</a:t>
            </a:r>
          </a:p>
        </p:txBody>
      </p:sp>
    </p:spTree>
    <p:extLst>
      <p:ext uri="{BB962C8B-B14F-4D97-AF65-F5344CB8AC3E}">
        <p14:creationId xmlns:p14="http://schemas.microsoft.com/office/powerpoint/2010/main" val="2450858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Stomach – </a:t>
            </a:r>
            <a:r>
              <a:rPr lang="en-US" dirty="0">
                <a:solidFill>
                  <a:srgbClr val="72FED1"/>
                </a:solidFill>
              </a:rPr>
              <a:t>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Gastric Acid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parietal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Formation of gastric acid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H</a:t>
            </a:r>
            <a:r>
              <a:rPr lang="en-US" baseline="30000" dirty="0"/>
              <a:t>+</a:t>
            </a:r>
            <a:r>
              <a:rPr lang="en-US" dirty="0"/>
              <a:t> / K</a:t>
            </a:r>
            <a:r>
              <a:rPr lang="en-US" baseline="30000" dirty="0"/>
              <a:t>+</a:t>
            </a:r>
            <a:r>
              <a:rPr lang="en-US" dirty="0"/>
              <a:t> Pump ( proton pump ) transports H</a:t>
            </a:r>
            <a:r>
              <a:rPr lang="en-US" baseline="30000" dirty="0"/>
              <a:t>+</a:t>
            </a:r>
            <a:r>
              <a:rPr lang="en-US" dirty="0"/>
              <a:t> into lumen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Decreases gastric pH to as low as 1.0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Inhibited by proton pump inhibitors ( </a:t>
            </a:r>
            <a:r>
              <a:rPr lang="en-US" dirty="0" err="1"/>
              <a:t>eg</a:t>
            </a:r>
            <a:r>
              <a:rPr lang="en-US" dirty="0"/>
              <a:t> , Prilosec , Nexium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Functions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Decreases pH to activate pepsin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Breaks down connective tissue in meat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Kills bacteria</a:t>
            </a:r>
          </a:p>
        </p:txBody>
      </p:sp>
    </p:spTree>
    <p:extLst>
      <p:ext uri="{BB962C8B-B14F-4D97-AF65-F5344CB8AC3E}">
        <p14:creationId xmlns:p14="http://schemas.microsoft.com/office/powerpoint/2010/main" val="1571773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62287-ADD3-6E31-113D-59260316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3" y="0"/>
            <a:ext cx="11379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88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Formation of Gastric Acid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227B81-F472-6F3B-ADEF-4A8DA10E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039" y="816253"/>
            <a:ext cx="7523922" cy="60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8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F0587-7483-A687-888B-9F5BFD3D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8" y="0"/>
            <a:ext cx="8502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11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Regulation of Stomach 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Parasympathetics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release of gastric acid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gastrin and histamine</a:t>
            </a:r>
          </a:p>
          <a:p>
            <a:pPr>
              <a:lnSpc>
                <a:spcPct val="100000"/>
              </a:lnSpc>
            </a:pPr>
            <a:r>
              <a:rPr lang="en-US" dirty="0"/>
              <a:t>Gastrin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release of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Histamine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release of gastric acid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Blocked by H</a:t>
            </a:r>
            <a:r>
              <a:rPr lang="en-US" baseline="-25000" dirty="0"/>
              <a:t>2</a:t>
            </a:r>
            <a:r>
              <a:rPr lang="en-US" dirty="0"/>
              <a:t> antagonists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 , Tagamet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 , Pepcid</a:t>
            </a:r>
          </a:p>
          <a:p>
            <a:pPr>
              <a:lnSpc>
                <a:spcPct val="100000"/>
              </a:lnSpc>
            </a:pPr>
            <a:r>
              <a:rPr lang="en-US" dirty="0"/>
              <a:t>Somatostatin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Inhibits release of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Secretin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Inhibits gastrin ( therefore , indirectly inhibits gastric acid )</a:t>
            </a:r>
          </a:p>
        </p:txBody>
      </p:sp>
    </p:spTree>
    <p:extLst>
      <p:ext uri="{BB962C8B-B14F-4D97-AF65-F5344CB8AC3E}">
        <p14:creationId xmlns:p14="http://schemas.microsoft.com/office/powerpoint/2010/main" val="457608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Phases of Gastric Acid Secretion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2047285"/>
            <a:ext cx="11966713" cy="472126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/>
              <a:t>Cephalic Phase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Gastric Phase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Intestinal Phase</a:t>
            </a:r>
          </a:p>
        </p:txBody>
      </p:sp>
    </p:spTree>
    <p:extLst>
      <p:ext uri="{BB962C8B-B14F-4D97-AF65-F5344CB8AC3E}">
        <p14:creationId xmlns:p14="http://schemas.microsoft.com/office/powerpoint/2010/main" val="1518292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Cephalic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Taste , smell , or thought of food stimulates medulla oblongata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parasympathetics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Stimulates gastric acid , gastrin , and histamine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Gastrin and histamine stimulate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 for 30% of 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402126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Cephalic Phase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3F89774-1210-401B-140F-E225BDA1B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274" y="1257041"/>
            <a:ext cx="6791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Taste , smell or thought of food stimulates medulla oblongata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99CB63D-76C6-165B-5894-7513635F5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0772" y="1869260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</a:rPr>
              <a:t>+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3075F93C-6319-C86F-4A51-A7EA70314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972" y="2555060"/>
            <a:ext cx="2079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Parasympathetics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6A96C59-14E9-5023-C339-FF8A3940C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133" y="4764860"/>
            <a:ext cx="40783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, gastrin , and histamine</a:t>
            </a:r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C7D2F16C-4EB9-A529-7C32-411E48A0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2" y="1716860"/>
            <a:ext cx="152400" cy="838200"/>
          </a:xfrm>
          <a:prstGeom prst="downArrow">
            <a:avLst>
              <a:gd name="adj1" fmla="val 50000"/>
              <a:gd name="adj2" fmla="val 1375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C81F9AF3-5F23-3FCF-6879-1496700F3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2" y="3012260"/>
            <a:ext cx="152400" cy="1752600"/>
          </a:xfrm>
          <a:prstGeom prst="downArrow">
            <a:avLst>
              <a:gd name="adj1" fmla="val 50000"/>
              <a:gd name="adj2" fmla="val 2875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F84710C3-D4C0-4663-D2E5-5A412DF7ADE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270572" y="5222060"/>
            <a:ext cx="2209800" cy="733425"/>
          </a:xfrm>
          <a:prstGeom prst="curvedDownArrow">
            <a:avLst>
              <a:gd name="adj1" fmla="val 60260"/>
              <a:gd name="adj2" fmla="val 120519"/>
              <a:gd name="adj3" fmla="val 33333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B5885EB6-FF63-4EA5-242B-74E597B13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372" y="3469460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</a:rPr>
              <a:t>+</a:t>
            </a:r>
          </a:p>
        </p:txBody>
      </p:sp>
      <p:sp>
        <p:nvSpPr>
          <p:cNvPr id="22" name="Text Box 14">
            <a:extLst>
              <a:ext uri="{FF2B5EF4-FFF2-40B4-BE49-F238E27FC236}">
                <a16:creationId xmlns:a16="http://schemas.microsoft.com/office/drawing/2014/main" id="{3518FF94-1AAC-521F-FEB6-6D3A193EA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372" y="5526860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0CB2B1DD-6A3A-F07F-C645-3610ACB06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494" y="5984060"/>
            <a:ext cx="2787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accounts for 30% of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1836069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Gastric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Distension of the stomach stimulates mechanoreceptors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Mechanoreceptors stimulate parasympathetics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Stimulates gastric acid , gastrin , and histamine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Gastrin and histamine stimulate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 for 60% of 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3453299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Gastric Phase</a:t>
            </a:r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181BEE8-35F6-1DD9-7582-789E4FEB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963060"/>
            <a:ext cx="3057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Distension of the Stomach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092EAC1-40EC-928A-3DC8-420254927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4186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C8709D47-7202-3E4E-6394-B0F39080D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342472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8941EF73-7004-0BD6-B96B-07AE17C60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028272"/>
            <a:ext cx="3942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Mechanoreceptors of the Stomach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DDE181B9-599D-1770-C049-2A9C7272B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616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975455B6-E100-3270-1BA8-5C07F693E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485472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920BDD5-4707-71D5-9631-3BD1FFD9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095072"/>
            <a:ext cx="2079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Parasympathetics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19459CDE-3F72-49BC-DC6B-0D09BB39C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19" y="5316540"/>
            <a:ext cx="40783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, gastrin , and histamine</a:t>
            </a: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FED49A17-2E2D-5FFD-B1A2-2595C067D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552272"/>
            <a:ext cx="152400" cy="1752600"/>
          </a:xfrm>
          <a:prstGeom prst="downArrow">
            <a:avLst>
              <a:gd name="adj1" fmla="val 50000"/>
              <a:gd name="adj2" fmla="val 2875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C4C1EFEF-BD1A-65EE-0127-CD7F52A62D9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95800" y="5762072"/>
            <a:ext cx="2209800" cy="733425"/>
          </a:xfrm>
          <a:prstGeom prst="curvedDownArrow">
            <a:avLst>
              <a:gd name="adj1" fmla="val 60260"/>
              <a:gd name="adj2" fmla="val 120519"/>
              <a:gd name="adj3" fmla="val 33333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2D492852-E2AE-1AD0-A9FF-61022F396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0094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45DDBAE-215F-7337-5927-60D45586F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6066872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E0F4F7AE-A6F3-3E51-016B-8A445FCA1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122" y="6066872"/>
            <a:ext cx="2787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accounts for 60%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1325057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Intestinal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Chyme first emptied by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Stimulates duodenum to release gastrin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Stimulates the release of gastric acid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 for 10% of gastric acid secretion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79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Gastric Acid Secretion – </a:t>
            </a:r>
            <a:r>
              <a:rPr lang="en-US" dirty="0">
                <a:solidFill>
                  <a:srgbClr val="72FED1"/>
                </a:solidFill>
              </a:rPr>
              <a:t>Intestinal Phase</a:t>
            </a:r>
            <a:endParaRPr 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B15C3BFB-1B45-2BEE-D133-B7DC5F638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7003" y="1295400"/>
            <a:ext cx="40735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Chyme first emptied by stomach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5A3BF2F9-3DAE-B287-2661-5FDD601C7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828" y="1905000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E2FC1D3-6925-31C2-EDC4-A848082EA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660" y="3962400"/>
            <a:ext cx="29177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Release of gastric acid</a:t>
            </a:r>
          </a:p>
        </p:txBody>
      </p:sp>
      <p:sp>
        <p:nvSpPr>
          <p:cNvPr id="10" name="Text Box 16">
            <a:extLst>
              <a:ext uri="{FF2B5EF4-FFF2-40B4-BE49-F238E27FC236}">
                <a16:creationId xmlns:a16="http://schemas.microsoft.com/office/drawing/2014/main" id="{4896A8F5-50B4-914A-5D12-30EC099CA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9384" y="2667000"/>
            <a:ext cx="23583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Release of gastrin</a:t>
            </a: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7D6672A7-68AE-51DB-FC91-41005F4AC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5228" y="1981200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97D2C55C-C9F7-8F32-A059-AB0E78B54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228" y="3276600"/>
            <a:ext cx="295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13" name="AutoShape 31">
            <a:extLst>
              <a:ext uri="{FF2B5EF4-FFF2-40B4-BE49-F238E27FC236}">
                <a16:creationId xmlns:a16="http://schemas.microsoft.com/office/drawing/2014/main" id="{0DB2AAA4-2D5D-8C0F-AFD4-0BEC758C6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828" y="3200400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  <p:sp>
        <p:nvSpPr>
          <p:cNvPr id="14" name="Rectangle 34">
            <a:extLst>
              <a:ext uri="{FF2B5EF4-FFF2-40B4-BE49-F238E27FC236}">
                <a16:creationId xmlns:a16="http://schemas.microsoft.com/office/drawing/2014/main" id="{2A93C349-1905-E1C7-AA25-7B1835E56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382" y="6248400"/>
            <a:ext cx="47628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accounts for 10% of gastric acid secretion</a:t>
            </a:r>
          </a:p>
        </p:txBody>
      </p:sp>
    </p:spTree>
    <p:extLst>
      <p:ext uri="{BB962C8B-B14F-4D97-AF65-F5344CB8AC3E}">
        <p14:creationId xmlns:p14="http://schemas.microsoft.com/office/powerpoint/2010/main" val="2617467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Most digestion occurs in the 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Lining of small intestine greatly increases surface area for digestion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Contains various surface-bound enzymes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Disaccharidases ( digests disaccharides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Proteases ( digests protein )</a:t>
            </a:r>
          </a:p>
        </p:txBody>
      </p:sp>
    </p:spTree>
    <p:extLst>
      <p:ext uri="{BB962C8B-B14F-4D97-AF65-F5344CB8AC3E}">
        <p14:creationId xmlns:p14="http://schemas.microsoft.com/office/powerpoint/2010/main" val="3403069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Lysosomal Enzymes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Released by intestinal glands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Glands that extend down between villi into the mucosa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Help maintain fluidity of chyme</a:t>
            </a:r>
          </a:p>
          <a:p>
            <a:pPr>
              <a:lnSpc>
                <a:spcPct val="100000"/>
              </a:lnSpc>
            </a:pPr>
            <a:r>
              <a:rPr lang="en-US" dirty="0"/>
              <a:t>Mucous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Protects lining from acidic chyme and digestive enzymes</a:t>
            </a:r>
          </a:p>
        </p:txBody>
      </p:sp>
    </p:spTree>
    <p:extLst>
      <p:ext uri="{BB962C8B-B14F-4D97-AF65-F5344CB8AC3E}">
        <p14:creationId xmlns:p14="http://schemas.microsoft.com/office/powerpoint/2010/main" val="139218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89453"/>
            <a:ext cx="11973342" cy="87464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Regulation of the Digestive System – </a:t>
            </a:r>
            <a:br>
              <a:rPr lang="en-US" sz="3600" dirty="0"/>
            </a:br>
            <a:r>
              <a:rPr lang="en-US" sz="3600" dirty="0">
                <a:solidFill>
                  <a:srgbClr val="72FED1"/>
                </a:solidFill>
              </a:rPr>
              <a:t>Autonomic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1197621"/>
            <a:ext cx="11966713" cy="55709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Enteric Nervous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Submucosal plexus and myenteric plexus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Influenced by the autonomic nervous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Can operate autonomously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Functions to stimulate or inhibit the digestive system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Sympathetic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Functions to inhibit the digestive system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Parasympathetic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Functions to stimulate the digestive system</a:t>
            </a:r>
          </a:p>
        </p:txBody>
      </p:sp>
    </p:spTree>
    <p:extLst>
      <p:ext uri="{BB962C8B-B14F-4D97-AF65-F5344CB8AC3E}">
        <p14:creationId xmlns:p14="http://schemas.microsoft.com/office/powerpoint/2010/main" val="3893896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Small Intestine – </a:t>
            </a:r>
            <a:r>
              <a:rPr lang="en-US" dirty="0">
                <a:solidFill>
                  <a:srgbClr val="72FED1"/>
                </a:solidFill>
              </a:rPr>
              <a:t>Produced 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Disaccharidases for the final digestion of carbohydrates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Surface-bound to microvilli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Maltase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Digests maltose into glucose + glucose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Sucrase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Digests sucrose into glucose + fructose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Lactase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Digests lactose into glucose + galactose</a:t>
            </a:r>
          </a:p>
          <a:p>
            <a:pPr>
              <a:lnSpc>
                <a:spcPct val="100000"/>
              </a:lnSpc>
            </a:pPr>
            <a:r>
              <a:rPr lang="en-US" dirty="0"/>
              <a:t>Proteases for the digestion of protein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Surface-bound to microvilli</a:t>
            </a:r>
          </a:p>
        </p:txBody>
      </p:sp>
    </p:spTree>
    <p:extLst>
      <p:ext uri="{BB962C8B-B14F-4D97-AF65-F5344CB8AC3E}">
        <p14:creationId xmlns:p14="http://schemas.microsoft.com/office/powerpoint/2010/main" val="2754761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81BC6-C8FA-A24A-6BB3-79579CD5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22"/>
            <a:ext cx="12192000" cy="63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23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Large Intestine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Flora digest approximately 10% of soluble fiber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Produces short-chain fatty acids ( acetate , propionate , butyrate 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Have anti-inflammatory properties</a:t>
            </a:r>
          </a:p>
        </p:txBody>
      </p:sp>
    </p:spTree>
    <p:extLst>
      <p:ext uri="{BB962C8B-B14F-4D97-AF65-F5344CB8AC3E}">
        <p14:creationId xmlns:p14="http://schemas.microsoft.com/office/powerpoint/2010/main" val="614913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Accessory Organs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1529395"/>
            <a:ext cx="11966713" cy="523915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/>
              <a:t>Teeth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Tongue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Salivary Glands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Liver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Gall Bladder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Pancreas</a:t>
            </a:r>
          </a:p>
        </p:txBody>
      </p:sp>
    </p:spTree>
    <p:extLst>
      <p:ext uri="{BB962C8B-B14F-4D97-AF65-F5344CB8AC3E}">
        <p14:creationId xmlns:p14="http://schemas.microsoft.com/office/powerpoint/2010/main" val="3712796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Liver and Gallbladder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liver produces bile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Approximately 600 to 1,000 mL per day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Comprised of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Electrolytes ( namely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to neutralize the acidic chyme 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Bile Acids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dirty="0"/>
                  <a:t> Combine with amino acids to become bile salts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Functions of Bile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Neutralize acidic chyme via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Protects the duodenum from acidic chyme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Necessary for proper enzyme function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release is stimulated by secretin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Emulsify lipids via bile salts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131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Liver and Gallbladder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Bile release from the liver to the gallbladder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Bile is stored , concentrated , and released by the gallbladder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Cholecystokinin causes gallbladder to contract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Causes release of bile into duodenum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In response to acid and lipids in small intestine</a:t>
            </a:r>
          </a:p>
        </p:txBody>
      </p:sp>
    </p:spTree>
    <p:extLst>
      <p:ext uri="{BB962C8B-B14F-4D97-AF65-F5344CB8AC3E}">
        <p14:creationId xmlns:p14="http://schemas.microsoft.com/office/powerpoint/2010/main" val="1220309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Functions of the Liver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Glycogenesis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Converts glucose into glycogen for storage</a:t>
            </a:r>
          </a:p>
          <a:p>
            <a:pPr>
              <a:lnSpc>
                <a:spcPct val="100000"/>
              </a:lnSpc>
            </a:pPr>
            <a:r>
              <a:rPr lang="en-US" dirty="0"/>
              <a:t>Glycogenolysis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Breaks down glycogen into glucose for use</a:t>
            </a:r>
          </a:p>
          <a:p>
            <a:pPr>
              <a:lnSpc>
                <a:spcPct val="100000"/>
              </a:lnSpc>
            </a:pPr>
            <a:r>
              <a:rPr lang="en-US" dirty="0"/>
              <a:t>Gluconeogenesis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Production of glucose from non-carbohydrate sources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Amino acids , lactate , glycerol , and pyruvate</a:t>
            </a:r>
          </a:p>
          <a:p>
            <a:pPr>
              <a:lnSpc>
                <a:spcPct val="100000"/>
              </a:lnSpc>
            </a:pPr>
            <a:r>
              <a:rPr lang="en-US" dirty="0"/>
              <a:t>Lipogenesis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Production of lipids from glucose and amino acids</a:t>
            </a:r>
          </a:p>
          <a:p>
            <a:pPr>
              <a:lnSpc>
                <a:spcPct val="100000"/>
              </a:lnSpc>
            </a:pPr>
            <a:r>
              <a:rPr lang="en-US" dirty="0"/>
              <a:t>Stores glycogen , iron ( in the form of ferritin ) and vitamins A , D , and B</a:t>
            </a:r>
            <a:r>
              <a:rPr lang="en-US" baseline="-25000" dirty="0"/>
              <a:t>12</a:t>
            </a:r>
          </a:p>
          <a:p>
            <a:pPr>
              <a:lnSpc>
                <a:spcPct val="100000"/>
              </a:lnSpc>
            </a:pPr>
            <a:r>
              <a:rPr lang="en-US" dirty="0"/>
              <a:t>Removes nutrients from blood</a:t>
            </a:r>
          </a:p>
          <a:p>
            <a:pPr>
              <a:lnSpc>
                <a:spcPct val="100000"/>
              </a:lnSpc>
            </a:pPr>
            <a:r>
              <a:rPr lang="en-US" dirty="0"/>
              <a:t>Adds nutrients to blood</a:t>
            </a:r>
          </a:p>
          <a:p>
            <a:pPr>
              <a:lnSpc>
                <a:spcPct val="100000"/>
              </a:lnSpc>
            </a:pPr>
            <a:r>
              <a:rPr lang="en-US" dirty="0"/>
              <a:t>Produces cholesterol and many plasma proteins</a:t>
            </a:r>
          </a:p>
          <a:p>
            <a:pPr>
              <a:lnSpc>
                <a:spcPct val="100000"/>
              </a:lnSpc>
            </a:pPr>
            <a:r>
              <a:rPr lang="en-US" dirty="0"/>
              <a:t>Detoxifies alcohol and many drugs and toxins that enter the body</a:t>
            </a:r>
          </a:p>
          <a:p>
            <a:pPr>
              <a:lnSpc>
                <a:spcPct val="100000"/>
              </a:lnSpc>
            </a:pPr>
            <a:r>
              <a:rPr lang="en-US" dirty="0"/>
              <a:t>Phagocytizes bacteria and worn out red blood cells</a:t>
            </a:r>
          </a:p>
          <a:p>
            <a:pPr>
              <a:lnSpc>
                <a:spcPct val="100000"/>
              </a:lnSpc>
            </a:pPr>
            <a:r>
              <a:rPr lang="en-US" dirty="0"/>
              <a:t>Deaminates amino acids ( ammonia produced as a consequence )</a:t>
            </a:r>
          </a:p>
          <a:p>
            <a:pPr>
              <a:lnSpc>
                <a:spcPct val="100000"/>
              </a:lnSpc>
            </a:pPr>
            <a:r>
              <a:rPr lang="en-US" dirty="0"/>
              <a:t>Converts ammonia into urea</a:t>
            </a:r>
          </a:p>
        </p:txBody>
      </p:sp>
    </p:spTree>
    <p:extLst>
      <p:ext uri="{BB962C8B-B14F-4D97-AF65-F5344CB8AC3E}">
        <p14:creationId xmlns:p14="http://schemas.microsoft.com/office/powerpoint/2010/main" val="2481259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957EF-A3B6-5C2F-5BF6-435418BE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08"/>
            <a:ext cx="12192000" cy="669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15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Pancreas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Pancreatic secretions released into the duodenum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neutralizes acidic chyme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Protects duodenum from acidic chyme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Necessary for proper enzyme function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Release stimulated by secretin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CCK potentiates effects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656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Pancreas – Organic Secretions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Pancreatic Amylase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Continues digestion of starch into </a:t>
            </a:r>
            <a:r>
              <a:rPr lang="en-US" dirty="0" err="1"/>
              <a:t>dissacharides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Pancreatic Lipase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Digestion of lipid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Digests triglycerides into fatty acids and monoglycerides</a:t>
            </a:r>
          </a:p>
          <a:p>
            <a:pPr>
              <a:lnSpc>
                <a:spcPct val="100000"/>
              </a:lnSpc>
            </a:pPr>
            <a:r>
              <a:rPr lang="en-US" dirty="0"/>
              <a:t>Cholesterol Esterase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Digests cholesterol esters into cholesterol and fatty acids</a:t>
            </a:r>
          </a:p>
          <a:p>
            <a:pPr>
              <a:lnSpc>
                <a:spcPct val="100000"/>
              </a:lnSpc>
            </a:pPr>
            <a:r>
              <a:rPr lang="en-US" dirty="0"/>
              <a:t>Proteases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Digest protein into polypeptides , tripeptides , dipeptides , and amino acids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Pancreatic Secretions Release stimulated by cholecystokinin</a:t>
            </a:r>
          </a:p>
        </p:txBody>
      </p:sp>
    </p:spTree>
    <p:extLst>
      <p:ext uri="{BB962C8B-B14F-4D97-AF65-F5344CB8AC3E}">
        <p14:creationId xmlns:p14="http://schemas.microsoft.com/office/powerpoint/2010/main" val="158594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7" y="0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Walls of the Digestive Tract Consist of Four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4459F-396C-E644-AC19-0972E5BC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21" y="736906"/>
            <a:ext cx="10067924" cy="61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91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A7DBB-FDEE-7482-3184-BDF9A03F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06" y="0"/>
            <a:ext cx="10416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39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DEE0A5-F614-AFDE-3EFB-F6A0C80C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3"/>
            <a:ext cx="12192000" cy="672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0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Carbohydrate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Mouth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Salivary Amylase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Polysaccharide ( starch ) into disaccharide ( maltose )</a:t>
            </a:r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Pancreatic Amylase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Polysaccharide ( starch ) into disaccharide ( maltose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Maltase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Disaccharide ( maltose ) into monosaccharide ( glucose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Sucrase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Disaccharide ( sucrose ) into monosaccharides ( glucose + fructose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Lactase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Disaccharide ( lactose ) into monosaccharides ( glucose + galactose)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Lactose intolerance = lack of lactase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Cannot digest lactose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Can lead to hypertonic chyme</a:t>
            </a:r>
          </a:p>
          <a:p>
            <a:pPr lvl="5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 Can lead to osmotic diarrhea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Flora feed off of lactose and produce gas</a:t>
            </a:r>
          </a:p>
        </p:txBody>
      </p:sp>
    </p:spTree>
    <p:extLst>
      <p:ext uri="{BB962C8B-B14F-4D97-AF65-F5344CB8AC3E}">
        <p14:creationId xmlns:p14="http://schemas.microsoft.com/office/powerpoint/2010/main" val="1178405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E46E5-209F-582A-7C59-1E3BAE47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5"/>
            <a:ext cx="12192000" cy="66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0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F244B-D0E2-D119-D685-EAAD01FE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76" y="0"/>
            <a:ext cx="11138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73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Carbohydrate Digestion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1555109B-7B54-58DA-CE97-2E5247EA7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432" y="1008132"/>
            <a:ext cx="25523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Polysaccharide ( starch 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11FE479-B387-D8E2-01F3-21992FD9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1693" y="1008132"/>
            <a:ext cx="24897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Disaccharide ( maltose )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AE4174A-6670-9E4C-C04A-3A456EC91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559" y="4208532"/>
            <a:ext cx="27494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Monosaccharide ( glucose )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466FDE7C-F200-BAE8-5C0C-8A50080D8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7534" y="1389132"/>
            <a:ext cx="0" cy="25908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260B6E0C-120F-2E51-11C0-2289ADF7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3784" y="1194206"/>
            <a:ext cx="335540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Salivary amylase from salivary glands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Digestion in mouth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amylase from pancreas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Digestion in small intestine</a:t>
            </a: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8054FB30-4B2A-F34B-B14D-BFFBF856F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5734" y="4565720"/>
            <a:ext cx="0" cy="16002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2F2551B1-0EBE-01C0-022C-10CCDC398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1934" y="4870520"/>
            <a:ext cx="47147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Sucrase from duodenum 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Digests sucrose into glucose + fructose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Lactase from duodenum 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Digests lactose into glucose + galactose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8A93DE39-77C1-77DF-1832-9B14D049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450" y="2543187"/>
            <a:ext cx="487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Maltase from duodenum 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Digests maltose into glucose + glucose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A8EAA98C-13F9-FBF3-AF85-F56ACF18B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734" y="1160532"/>
            <a:ext cx="40386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BA16CBD-C62F-5A12-4EBF-90E0EAE92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947" y="4208532"/>
            <a:ext cx="3706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Disaccharides ( sucrose and lactose )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2E32C67E-6102-005C-2AC3-1A5083F8C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752" y="6242120"/>
            <a:ext cx="4934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Monosaccharides ( glucose , fructose , galactose )</a:t>
            </a:r>
          </a:p>
        </p:txBody>
      </p:sp>
    </p:spTree>
    <p:extLst>
      <p:ext uri="{BB962C8B-B14F-4D97-AF65-F5344CB8AC3E}">
        <p14:creationId xmlns:p14="http://schemas.microsoft.com/office/powerpoint/2010/main" val="802187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Protein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Pepsin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Proteins into polypeptides</a:t>
            </a:r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Proteases surface-bound to microvilli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Proteins into tripeptides , dipeptides , and amino acids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Pancreatic Proteases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Proteins into polypeptides , tripeptides , dipeptides , and amino acids</a:t>
            </a:r>
          </a:p>
        </p:txBody>
      </p:sp>
    </p:spTree>
    <p:extLst>
      <p:ext uri="{BB962C8B-B14F-4D97-AF65-F5344CB8AC3E}">
        <p14:creationId xmlns:p14="http://schemas.microsoft.com/office/powerpoint/2010/main" val="228339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Protein Digestion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5989EB4-4A55-CD55-7656-F7580B79D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645" y="1391606"/>
            <a:ext cx="9573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Protein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D058BF1-A1FC-B5BB-06C3-1324D3CA4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8776" y="2634619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Polypeptides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9AE9EAB-AB44-9B5C-A1CB-DC630E1D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108" y="5773106"/>
            <a:ext cx="43172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Tripeptides , Dipeptides , Amino Acids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8BE7D516-7563-4FC3-F677-67FC42735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845" y="1848806"/>
            <a:ext cx="14288" cy="3784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ACC681E4-D408-70E8-E254-72ACEDA4E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884" y="1796419"/>
            <a:ext cx="24032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Pepsin from stomach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digestion in stomach )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5DBC6700-9256-60BF-628E-036311CC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83" y="2625094"/>
            <a:ext cx="265112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proteases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digestion in small intestine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Trypsin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Chymotrypsin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Carboxypeptidase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80D9AF8A-08FD-0141-3A1C-258EEE2A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872" y="4322131"/>
            <a:ext cx="45512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Peptidase and aminopeptidase from duodenum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digestion in small intestine )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3E1205B3-34B6-0426-9796-AE6ABC114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9045" y="1567819"/>
            <a:ext cx="32004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3BAE8103-D04F-EE60-F80C-BB893EFBA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9445" y="1567819"/>
            <a:ext cx="0" cy="990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36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Fat / Lipid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Mouth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Lingual Lipase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Emulsified lipid ( </a:t>
            </a:r>
            <a:r>
              <a:rPr lang="en-US" dirty="0" err="1"/>
              <a:t>ie</a:t>
            </a:r>
            <a:r>
              <a:rPr lang="en-US" dirty="0"/>
              <a:t> , triglycerides ) into monoglycerides and fatty acids</a:t>
            </a:r>
          </a:p>
          <a:p>
            <a:pPr>
              <a:lnSpc>
                <a:spcPct val="100000"/>
              </a:lnSpc>
            </a:pPr>
            <a:r>
              <a:rPr lang="en-US" dirty="0"/>
              <a:t>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Gastric Lipase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Emulsified lipid ( </a:t>
            </a:r>
            <a:r>
              <a:rPr lang="en-US" dirty="0" err="1"/>
              <a:t>ie</a:t>
            </a:r>
            <a:r>
              <a:rPr lang="en-US" dirty="0"/>
              <a:t> , triglycerides ) into monoglycerides and fatty acids</a:t>
            </a:r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Bile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Lipids into emulsified lipid ( </a:t>
            </a:r>
            <a:r>
              <a:rPr lang="en-US" dirty="0" err="1"/>
              <a:t>ie</a:t>
            </a:r>
            <a:r>
              <a:rPr lang="en-US" dirty="0"/>
              <a:t> , triglycerides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Pancreatic Lipase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Emulsified lipid ( </a:t>
            </a:r>
            <a:r>
              <a:rPr lang="en-US" dirty="0" err="1"/>
              <a:t>ie</a:t>
            </a:r>
            <a:r>
              <a:rPr lang="en-US" dirty="0"/>
              <a:t> , triglycerides ) into fatty acids + monoglycerides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Cholesterol Esterase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Cholesterol ester into cholesterol + fatty acids</a:t>
            </a:r>
          </a:p>
        </p:txBody>
      </p:sp>
    </p:spTree>
    <p:extLst>
      <p:ext uri="{BB962C8B-B14F-4D97-AF65-F5344CB8AC3E}">
        <p14:creationId xmlns:p14="http://schemas.microsoft.com/office/powerpoint/2010/main" val="22663077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Emulsification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706B9EC-BF9C-AC5A-02BB-1CE1F120B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204" y="5603061"/>
            <a:ext cx="101138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Bile salts surround dietary lipid / fat to form small , lipid / fat droplets ( triglycerides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		</a:t>
            </a:r>
          </a:p>
        </p:txBody>
      </p:sp>
      <p:pic>
        <p:nvPicPr>
          <p:cNvPr id="7" name="Picture 3" descr="emulsify">
            <a:extLst>
              <a:ext uri="{FF2B5EF4-FFF2-40B4-BE49-F238E27FC236}">
                <a16:creationId xmlns:a16="http://schemas.microsoft.com/office/drawing/2014/main" id="{2BDD915E-0A93-3DB3-3DE9-F8C22A030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180089"/>
            <a:ext cx="65913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5">
            <a:extLst>
              <a:ext uri="{FF2B5EF4-FFF2-40B4-BE49-F238E27FC236}">
                <a16:creationId xmlns:a16="http://schemas.microsoft.com/office/drawing/2014/main" id="{E7A1AE9C-1FF8-2F7A-0219-99E2327B5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5447289"/>
            <a:ext cx="9144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omic Sans MS" panose="030F0902030302020204" pitchFamily="66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40A545A-A50C-842C-AF74-FD9F81E37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7866" y="4533128"/>
            <a:ext cx="1500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 droplets</a:t>
            </a:r>
          </a:p>
        </p:txBody>
      </p:sp>
    </p:spTree>
    <p:extLst>
      <p:ext uri="{BB962C8B-B14F-4D97-AF65-F5344CB8AC3E}">
        <p14:creationId xmlns:p14="http://schemas.microsoft.com/office/powerpoint/2010/main" val="70380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Regulation of the Digestive System - </a:t>
            </a:r>
            <a:r>
              <a:rPr lang="en-US" dirty="0">
                <a:solidFill>
                  <a:srgbClr val="72FED1"/>
                </a:solidFill>
              </a:rPr>
              <a:t>Hormones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49" y="964096"/>
                <a:ext cx="12082671" cy="5804451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Gastrin = secreted by stomach , duodenum , and jejunum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gastric acid secretion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gastric motility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Protein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Distension of Stomach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Parasympathetics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Cholecystokinin ( CCK ) = secreted by duodenum , jejunum , and ileum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Causes gallbladder to contract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pancreatic enzymes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Inhibits gastric emptying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Potentiates effect of secretin on secretion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from pancreas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baseline="30000" dirty="0"/>
                  <a:t> </a:t>
                </a:r>
                <a:r>
                  <a:rPr lang="en-US" dirty="0"/>
                  <a:t>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Protein in the small intestine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Lipid in the small intestine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Decrease in small intestine pH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49" y="964096"/>
                <a:ext cx="12082671" cy="5804451"/>
              </a:xfrm>
              <a:blipFill>
                <a:blip r:embed="rId2"/>
                <a:stretch>
                  <a:fillRect l="-735" t="-2183" b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482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Fat Digestion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AD186E8-6439-057E-83D8-22F59B8CF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446" y="4692134"/>
            <a:ext cx="52180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lipase ( digestion in small intestine 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B43F9-F075-B3FD-99C0-D5DF4A349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646" y="1493043"/>
            <a:ext cx="13227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 / Lipid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F422EE95-5875-781D-0C89-F1677D496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2246" y="1874043"/>
            <a:ext cx="0" cy="20574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C26363F5-EB6C-CE1B-2808-1DD3A5D3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959" y="1493043"/>
            <a:ext cx="35557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Emulsified Fat ( Triglycerides )</a:t>
            </a: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8298D38A-728C-D7FF-2589-1D8303311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159" y="2026443"/>
            <a:ext cx="0" cy="10668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41832603-2150-78D1-D721-150F5ABF9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2246" y="4464843"/>
            <a:ext cx="0" cy="10668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>
                  <a:lumMod val="6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86F0BB47-4C25-D2C3-CCD8-1677F9771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7559" y="2102643"/>
            <a:ext cx="42178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Lingual lipase ( digestion in mouth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Gastric lipase ( digestion in stomach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Pancreatic lipase ( digestion in duodenum )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13378E4-B73F-23FD-7B2C-14024890E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59" y="3245643"/>
            <a:ext cx="3291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Fatty acids + monoglycerides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6B984F8D-16DE-2F03-F698-D1214B28A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147" y="4007643"/>
            <a:ext cx="1616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Triglycerides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B095A83B-CD5C-5783-0B08-85CA28888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041" y="2493741"/>
            <a:ext cx="34612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Bile from gall bladder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( emulsification in small intestine 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6CAEF1-3747-BAF9-885F-B3F66D87B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246" y="5684043"/>
            <a:ext cx="3291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Fatty acids + monoglycerides</a:t>
            </a:r>
          </a:p>
        </p:txBody>
      </p:sp>
    </p:spTree>
    <p:extLst>
      <p:ext uri="{BB962C8B-B14F-4D97-AF65-F5344CB8AC3E}">
        <p14:creationId xmlns:p14="http://schemas.microsoft.com/office/powerpoint/2010/main" val="4083241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Absorption of Nutrients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Very little absorption takes place in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Some water and electrolytes as well as lipid and alcohol absorbed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Most absorption occurs in the small intestine through small intestine epithelial cells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Large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Approximately 1.5 liters of chyme enters the large intestine per day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90% of that volume is absorbed as water and electrolytes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Absorption of vitamin K and biotin ( vitamin B7 ) and short-chain fatty acids</a:t>
            </a:r>
          </a:p>
        </p:txBody>
      </p:sp>
    </p:spTree>
    <p:extLst>
      <p:ext uri="{BB962C8B-B14F-4D97-AF65-F5344CB8AC3E}">
        <p14:creationId xmlns:p14="http://schemas.microsoft.com/office/powerpoint/2010/main" val="7839113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Absorption of Monosaccharides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Monosaccharides from carbohydrate digestion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Absorbed by epithelial cells of villi via secondary active transport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Enter blood capillaries via facilitated diffusion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Enter the hepatic portal system and transported to the liver</a:t>
            </a:r>
          </a:p>
        </p:txBody>
      </p:sp>
    </p:spTree>
    <p:extLst>
      <p:ext uri="{BB962C8B-B14F-4D97-AF65-F5344CB8AC3E}">
        <p14:creationId xmlns:p14="http://schemas.microsoft.com/office/powerpoint/2010/main" val="31612132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Absorption of Monosaccharides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D6B8B-AC09-10F6-67E6-605E2DFFB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15" y="963060"/>
            <a:ext cx="11527939" cy="5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62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Absorption of Amino Acids , Dipeptides , and Tripeptides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Amino acids , dipeptides , and tripeptides from protein digestion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Absorbed by epithelial cells of villi via secondary active transport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Most dipeptides and tripeptides broken down into individual amino acids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Amino acids , dipeptides , and tripeptides enter capillaries via facilitated diffusion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Enter the hepatic portal system and transported to the liver</a:t>
            </a:r>
          </a:p>
        </p:txBody>
      </p:sp>
    </p:spTree>
    <p:extLst>
      <p:ext uri="{BB962C8B-B14F-4D97-AF65-F5344CB8AC3E}">
        <p14:creationId xmlns:p14="http://schemas.microsoft.com/office/powerpoint/2010/main" val="2179300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Absorption of Fatty Acids and Monoglycerides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Surrounded by bile salts in the small intestines to form micelles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Monoglycerides , fatty acids , and cholesterol absorbed by epithelial cells of villi via simple diffusion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Fatty acids and monoglycerides combine to form triglycerides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Fatty acids and cholesterol combine to form cholesterol esters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 Triglycerides and cholesterol esters used to make chylomicrons ( lipoprotein )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 Chylomicrons exit epithelial cells via exocytosis</a:t>
            </a:r>
          </a:p>
          <a:p>
            <a:pPr lvl="5">
              <a:lnSpc>
                <a:spcPct val="100000"/>
              </a:lnSpc>
              <a:buClr>
                <a:srgbClr val="0ABEFF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 Chylomicrons then endocytosed into lacteals</a:t>
            </a:r>
          </a:p>
          <a:p>
            <a:pPr lvl="6">
              <a:lnSpc>
                <a:spcPct val="100000"/>
              </a:lnSpc>
              <a:buClr>
                <a:srgbClr val="0ABEFF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mic Sans MS" panose="030F0902030302020204" pitchFamily="66" charset="0"/>
              </a:rPr>
              <a:t>Enter lymphatic system and subsequently carried to the blood</a:t>
            </a:r>
          </a:p>
          <a:p>
            <a:pPr lvl="4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375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Absorption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Approximately 9 liters of water enters the digestive tract each day ( ~ 99% absorbed 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Approximately 5% absorbed in the stomach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Approximately 85% absorbed in the small intestine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Approximately 10% absorbed in the large intestine</a:t>
            </a:r>
          </a:p>
          <a:p>
            <a:pPr>
              <a:lnSpc>
                <a:spcPct val="100000"/>
              </a:lnSpc>
            </a:pPr>
            <a:r>
              <a:rPr lang="en-US" dirty="0"/>
              <a:t>Movement of water dictated by movement of nutrients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As nutrients are absorbed , water follows osmotically</a:t>
            </a:r>
          </a:p>
        </p:txBody>
      </p:sp>
    </p:spTree>
    <p:extLst>
      <p:ext uri="{BB962C8B-B14F-4D97-AF65-F5344CB8AC3E}">
        <p14:creationId xmlns:p14="http://schemas.microsoft.com/office/powerpoint/2010/main" val="29964364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asdf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asdf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5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asdf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asdf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426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asdf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485C-3519-7389-480E-A455FAC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asdf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9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586-A3A4-D90E-1F14-0E8B97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Regulation of the Digestive System - </a:t>
            </a:r>
            <a:r>
              <a:rPr lang="en-US" dirty="0">
                <a:solidFill>
                  <a:srgbClr val="72FED1"/>
                </a:solidFill>
              </a:rPr>
              <a:t>Hormones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Secretin = secreted by duodenum , jejunum , and ileum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from pancreas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from liver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Inhibits release of gastrin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Inhibits gastric emptying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Decrease in small intestine pH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Glucose-Dependent Insulinotropic Peptide ( GIP )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Secreted by duodenum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Functions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Stimulates secretion of insulin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 Stimulation of Release 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 Glucose ( mainly glucose ) , lipid , and amino acids in small intestine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7485C-3519-7389-480E-A455FAC1E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92" b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662119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73D8D1E0-D629-A340-9CED-3231E4459B8E}" vid="{A0DB6E0E-B9FB-8E4A-BA31-7EF2A2C12BD6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208</TotalTime>
  <Words>3298</Words>
  <Application>Microsoft Macintosh PowerPoint</Application>
  <PresentationFormat>Widescreen</PresentationFormat>
  <Paragraphs>567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Cambria Math</vt:lpstr>
      <vt:lpstr>Comic Sans MS</vt:lpstr>
      <vt:lpstr>Wingdings</vt:lpstr>
      <vt:lpstr>Neuro - Dark Theme</vt:lpstr>
      <vt:lpstr>ANT 3120 Physiology Exam 5</vt:lpstr>
      <vt:lpstr>Five Major Processes of the Digestive System</vt:lpstr>
      <vt:lpstr>Five Major Processes of the Digestive System</vt:lpstr>
      <vt:lpstr>Regulation of the Digestive System</vt:lpstr>
      <vt:lpstr>PowerPoint Presentation</vt:lpstr>
      <vt:lpstr>Regulation of the Digestive System –  Autonomic Nervous System</vt:lpstr>
      <vt:lpstr>Walls of the Digestive Tract Consist of Four Layers</vt:lpstr>
      <vt:lpstr>Regulation of the Digestive System - Hormones</vt:lpstr>
      <vt:lpstr>Regulation of the Digestive System - Hormones</vt:lpstr>
      <vt:lpstr>PowerPoint Presentation</vt:lpstr>
      <vt:lpstr>Regulation of the Digestive System - Paracrines</vt:lpstr>
      <vt:lpstr>Ingestion</vt:lpstr>
      <vt:lpstr>Mastication / Chewing</vt:lpstr>
      <vt:lpstr>Deglutition / Swallowing</vt:lpstr>
      <vt:lpstr>PowerPoint Presentation</vt:lpstr>
      <vt:lpstr>Oral and Pharyngeal Phases</vt:lpstr>
      <vt:lpstr>Oral and Pharyngeal Phases</vt:lpstr>
      <vt:lpstr>Esophageal Phase</vt:lpstr>
      <vt:lpstr>Motility</vt:lpstr>
      <vt:lpstr>PowerPoint Presentation</vt:lpstr>
      <vt:lpstr>Motility</vt:lpstr>
      <vt:lpstr>Motility</vt:lpstr>
      <vt:lpstr>PowerPoint Presentation</vt:lpstr>
      <vt:lpstr>Esophageal Motility</vt:lpstr>
      <vt:lpstr>PowerPoint Presentation</vt:lpstr>
      <vt:lpstr>PowerPoint Presentation</vt:lpstr>
      <vt:lpstr>Stomach Motility</vt:lpstr>
      <vt:lpstr>Stomach Motility</vt:lpstr>
      <vt:lpstr>Stomach Motility</vt:lpstr>
      <vt:lpstr>PowerPoint Presentation</vt:lpstr>
      <vt:lpstr>Small Intestine Motility</vt:lpstr>
      <vt:lpstr>PowerPoint Presentation</vt:lpstr>
      <vt:lpstr>PowerPoint Presentation</vt:lpstr>
      <vt:lpstr>Large Intestine Motility</vt:lpstr>
      <vt:lpstr>PowerPoint Presentation</vt:lpstr>
      <vt:lpstr>PowerPoint Presentation</vt:lpstr>
      <vt:lpstr>PowerPoint Presentation</vt:lpstr>
      <vt:lpstr>Oral Cavity</vt:lpstr>
      <vt:lpstr>Saliva – Aqueous Component</vt:lpstr>
      <vt:lpstr>Saliva – Organic Component</vt:lpstr>
      <vt:lpstr>PowerPoint Presentation</vt:lpstr>
      <vt:lpstr>Regulation of Saliva Production</vt:lpstr>
      <vt:lpstr>PowerPoint Presentation</vt:lpstr>
      <vt:lpstr>Stomach</vt:lpstr>
      <vt:lpstr>PowerPoint Presentation</vt:lpstr>
      <vt:lpstr>Stomach – Secretions</vt:lpstr>
      <vt:lpstr>Stomach – Secretions</vt:lpstr>
      <vt:lpstr>PowerPoint Presentation</vt:lpstr>
      <vt:lpstr>Formation of Gastric Acid</vt:lpstr>
      <vt:lpstr>Regulation of Stomach Secretions</vt:lpstr>
      <vt:lpstr>Three Phases of Gastric Acid Secretion</vt:lpstr>
      <vt:lpstr>Gastric Acid Secretion – Cephalic Phase</vt:lpstr>
      <vt:lpstr>Gastric Acid Secretion – Cephalic Phase</vt:lpstr>
      <vt:lpstr>Gastric Acid Secretion – Gastric Phase</vt:lpstr>
      <vt:lpstr>Gastric Acid Secretion – Gastric Phase</vt:lpstr>
      <vt:lpstr>Gastric Acid Secretion – Intestinal Phase</vt:lpstr>
      <vt:lpstr>Gastric Acid Secretion – Intestinal Phase</vt:lpstr>
      <vt:lpstr>Small Intestine</vt:lpstr>
      <vt:lpstr>Small Intestine</vt:lpstr>
      <vt:lpstr>Small Intestine – Produced Enzymes</vt:lpstr>
      <vt:lpstr>PowerPoint Presentation</vt:lpstr>
      <vt:lpstr>Large Intestine</vt:lpstr>
      <vt:lpstr>Accessory Organs</vt:lpstr>
      <vt:lpstr>Liver and Gallbladder</vt:lpstr>
      <vt:lpstr>Liver and Gallbladder</vt:lpstr>
      <vt:lpstr>Other Functions of the Liver</vt:lpstr>
      <vt:lpstr>PowerPoint Presentation</vt:lpstr>
      <vt:lpstr>Pancreas</vt:lpstr>
      <vt:lpstr>Pancreas – Organic Secretions</vt:lpstr>
      <vt:lpstr>PowerPoint Presentation</vt:lpstr>
      <vt:lpstr>PowerPoint Presentation</vt:lpstr>
      <vt:lpstr>Summary of Carbohydrate Digestion</vt:lpstr>
      <vt:lpstr>PowerPoint Presentation</vt:lpstr>
      <vt:lpstr>PowerPoint Presentation</vt:lpstr>
      <vt:lpstr>Carbohydrate Digestion</vt:lpstr>
      <vt:lpstr>Summary of Protein Digestion</vt:lpstr>
      <vt:lpstr>Protein Digestion</vt:lpstr>
      <vt:lpstr>Summary of Fat / Lipid Digestion</vt:lpstr>
      <vt:lpstr>Emulsification</vt:lpstr>
      <vt:lpstr>Fat Digestion</vt:lpstr>
      <vt:lpstr>Absorption of Nutrients</vt:lpstr>
      <vt:lpstr>Absorption of Monosaccharides</vt:lpstr>
      <vt:lpstr>Absorption of Monosaccharides</vt:lpstr>
      <vt:lpstr>Absorption of Amino Acids , Dipeptides , and Tripeptides</vt:lpstr>
      <vt:lpstr>Absorption of Fatty Acids and Monoglycerides</vt:lpstr>
      <vt:lpstr>Absorption of Water</vt:lpstr>
      <vt:lpstr>asdf</vt:lpstr>
      <vt:lpstr>asdf</vt:lpstr>
      <vt:lpstr>asdf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3120 Physiology Exam 5</dc:title>
  <dc:creator>Cerbus, Collin Jordon</dc:creator>
  <cp:lastModifiedBy>Cerbus, Collin Jordon</cp:lastModifiedBy>
  <cp:revision>17</cp:revision>
  <cp:lastPrinted>2022-04-15T03:00:16Z</cp:lastPrinted>
  <dcterms:created xsi:type="dcterms:W3CDTF">2022-04-15T00:19:21Z</dcterms:created>
  <dcterms:modified xsi:type="dcterms:W3CDTF">2022-04-15T03:47:59Z</dcterms:modified>
</cp:coreProperties>
</file>